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8" r:id="rId3"/>
    <p:sldId id="259" r:id="rId4"/>
    <p:sldId id="261"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F4CE8F01-1A94-4AC0-8462-DAAE95830FF5}">
          <p14:sldIdLst>
            <p14:sldId id="256"/>
            <p14:sldId id="258"/>
            <p14:sldId id="259"/>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71"/>
    <p:restoredTop sz="54745" autoAdjust="0"/>
  </p:normalViewPr>
  <p:slideViewPr>
    <p:cSldViewPr snapToGrid="0" snapToObjects="1">
      <p:cViewPr varScale="1">
        <p:scale>
          <a:sx n="59" d="100"/>
          <a:sy n="59" d="100"/>
        </p:scale>
        <p:origin x="2760" y="78"/>
      </p:cViewPr>
      <p:guideLst/>
    </p:cSldViewPr>
  </p:slideViewPr>
  <p:notesTextViewPr>
    <p:cViewPr>
      <p:scale>
        <a:sx n="1" d="1"/>
        <a:sy n="1" d="1"/>
      </p:scale>
      <p:origin x="0" y="0"/>
    </p:cViewPr>
  </p:notesTextViewPr>
  <p:notesViewPr>
    <p:cSldViewPr snapToGrid="0" snapToObjects="1">
      <p:cViewPr varScale="1">
        <p:scale>
          <a:sx n="149" d="100"/>
          <a:sy n="149" d="100"/>
        </p:scale>
        <p:origin x="4968"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JPG>
</file>

<file path=ppt/media/image5.pn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6B2B58-DA01-6A46-AEEB-590602B5B3C6}" type="datetimeFigureOut">
              <a:rPr lang="en-US" smtClean="0"/>
              <a:t>2/15/2019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8A3D38-493C-6644-B1F2-D82D87C65A6A}" type="slidenum">
              <a:rPr lang="en-US" smtClean="0"/>
              <a:t>‹Nr.›</a:t>
            </a:fld>
            <a:endParaRPr lang="en-US"/>
          </a:p>
        </p:txBody>
      </p:sp>
    </p:spTree>
    <p:extLst>
      <p:ext uri="{BB962C8B-B14F-4D97-AF65-F5344CB8AC3E}">
        <p14:creationId xmlns:p14="http://schemas.microsoft.com/office/powerpoint/2010/main" val="1221439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8A3D38-493C-6644-B1F2-D82D87C65A6A}" type="slidenum">
              <a:rPr lang="en-US" smtClean="0"/>
              <a:t>1</a:t>
            </a:fld>
            <a:endParaRPr lang="en-US"/>
          </a:p>
        </p:txBody>
      </p:sp>
    </p:spTree>
    <p:extLst>
      <p:ext uri="{BB962C8B-B14F-4D97-AF65-F5344CB8AC3E}">
        <p14:creationId xmlns:p14="http://schemas.microsoft.com/office/powerpoint/2010/main" val="938267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F8A3D38-493C-6644-B1F2-D82D87C65A6A}" type="slidenum">
              <a:rPr lang="en-US" smtClean="0"/>
              <a:t>2</a:t>
            </a:fld>
            <a:endParaRPr lang="en-US"/>
          </a:p>
        </p:txBody>
      </p:sp>
    </p:spTree>
    <p:extLst>
      <p:ext uri="{BB962C8B-B14F-4D97-AF65-F5344CB8AC3E}">
        <p14:creationId xmlns:p14="http://schemas.microsoft.com/office/powerpoint/2010/main" val="82370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5"/>
          </p:nvPr>
        </p:nvSpPr>
        <p:spPr/>
        <p:txBody>
          <a:bodyPr/>
          <a:lstStyle/>
          <a:p>
            <a:fld id="{7F8A3D38-493C-6644-B1F2-D82D87C65A6A}" type="slidenum">
              <a:rPr lang="en-US" smtClean="0"/>
              <a:t>3</a:t>
            </a:fld>
            <a:endParaRPr lang="en-US"/>
          </a:p>
        </p:txBody>
      </p:sp>
    </p:spTree>
    <p:extLst>
      <p:ext uri="{BB962C8B-B14F-4D97-AF65-F5344CB8AC3E}">
        <p14:creationId xmlns:p14="http://schemas.microsoft.com/office/powerpoint/2010/main" val="7368852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5"/>
          </p:nvPr>
        </p:nvSpPr>
        <p:spPr/>
        <p:txBody>
          <a:bodyPr/>
          <a:lstStyle/>
          <a:p>
            <a:fld id="{7F8A3D38-493C-6644-B1F2-D82D87C65A6A}" type="slidenum">
              <a:rPr lang="en-US" smtClean="0"/>
              <a:t>4</a:t>
            </a:fld>
            <a:endParaRPr lang="en-US"/>
          </a:p>
        </p:txBody>
      </p:sp>
    </p:spTree>
    <p:extLst>
      <p:ext uri="{BB962C8B-B14F-4D97-AF65-F5344CB8AC3E}">
        <p14:creationId xmlns:p14="http://schemas.microsoft.com/office/powerpoint/2010/main" val="3536012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sz="1200" kern="1200" dirty="0">
              <a:solidFill>
                <a:schemeClr val="tx1"/>
              </a:solidFill>
              <a:latin typeface="+mn-lt"/>
              <a:ea typeface="+mn-ea"/>
              <a:cs typeface="Arial" charset="0"/>
            </a:endParaRPr>
          </a:p>
          <a:p>
            <a:endParaRPr lang="de-CH" dirty="0"/>
          </a:p>
        </p:txBody>
      </p:sp>
      <p:sp>
        <p:nvSpPr>
          <p:cNvPr id="4" name="Foliennummernplatzhalter 3"/>
          <p:cNvSpPr>
            <a:spLocks noGrp="1"/>
          </p:cNvSpPr>
          <p:nvPr>
            <p:ph type="sldNum" sz="quarter" idx="5"/>
          </p:nvPr>
        </p:nvSpPr>
        <p:spPr/>
        <p:txBody>
          <a:bodyPr/>
          <a:lstStyle/>
          <a:p>
            <a:fld id="{7F8A3D38-493C-6644-B1F2-D82D87C65A6A}" type="slidenum">
              <a:rPr lang="en-US" smtClean="0"/>
              <a:t>5</a:t>
            </a:fld>
            <a:endParaRPr lang="en-US"/>
          </a:p>
        </p:txBody>
      </p:sp>
    </p:spTree>
    <p:extLst>
      <p:ext uri="{BB962C8B-B14F-4D97-AF65-F5344CB8AC3E}">
        <p14:creationId xmlns:p14="http://schemas.microsoft.com/office/powerpoint/2010/main" val="2662218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CBA04B9-6172-EE45-B9D0-CCADF948711F}" type="datetimeFigureOut">
              <a:rPr lang="en-US" smtClean="0"/>
              <a:t>2/15/2019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1381794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CBA04B9-6172-EE45-B9D0-CCADF948711F}" type="datetimeFigureOut">
              <a:rPr lang="en-US" smtClean="0"/>
              <a:t>2/15/2019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9122000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CBA04B9-6172-EE45-B9D0-CCADF948711F}" type="datetimeFigureOut">
              <a:rPr lang="en-US" smtClean="0"/>
              <a:t>2/15/2019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461072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CBA04B9-6172-EE45-B9D0-CCADF948711F}" type="datetimeFigureOut">
              <a:rPr lang="en-US" smtClean="0"/>
              <a:t>2/15/2019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952210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BA04B9-6172-EE45-B9D0-CCADF948711F}" type="datetimeFigureOut">
              <a:rPr lang="en-US" smtClean="0"/>
              <a:t>2/15/2019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754576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CBA04B9-6172-EE45-B9D0-CCADF948711F}" type="datetimeFigureOut">
              <a:rPr lang="en-US" smtClean="0"/>
              <a:t>2/15/2019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1274720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BA04B9-6172-EE45-B9D0-CCADF948711F}" type="datetimeFigureOut">
              <a:rPr lang="en-US" smtClean="0"/>
              <a:t>2/15/2019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923975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CBA04B9-6172-EE45-B9D0-CCADF948711F}" type="datetimeFigureOut">
              <a:rPr lang="en-US" smtClean="0"/>
              <a:t>2/15/2019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808313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BA04B9-6172-EE45-B9D0-CCADF948711F}" type="datetimeFigureOut">
              <a:rPr lang="en-US" smtClean="0"/>
              <a:t>2/15/2019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339779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BA04B9-6172-EE45-B9D0-CCADF948711F}" type="datetimeFigureOut">
              <a:rPr lang="en-US" smtClean="0"/>
              <a:t>2/15/2019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517593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BA04B9-6172-EE45-B9D0-CCADF948711F}" type="datetimeFigureOut">
              <a:rPr lang="en-US" smtClean="0"/>
              <a:t>2/15/2019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3DDFA9-9ADF-7F44-A296-C892D5563FA5}" type="slidenum">
              <a:rPr lang="en-US" smtClean="0"/>
              <a:t>‹Nr.›</a:t>
            </a:fld>
            <a:endParaRPr lang="en-US"/>
          </a:p>
        </p:txBody>
      </p:sp>
    </p:spTree>
    <p:extLst>
      <p:ext uri="{BB962C8B-B14F-4D97-AF65-F5344CB8AC3E}">
        <p14:creationId xmlns:p14="http://schemas.microsoft.com/office/powerpoint/2010/main" val="1890074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5395912"/>
            <a:ext cx="10515600" cy="1325563"/>
          </a:xfrm>
          <a:prstGeom prst="rect">
            <a:avLst/>
          </a:prstGeom>
        </p:spPr>
        <p:txBody>
          <a:bodyPr vert="horz" lIns="91440" tIns="45720" rIns="91440" bIns="45720" rtlCol="0" anchor="ctr">
            <a:normAutofit/>
          </a:bodyPr>
          <a:lstStyle/>
          <a:p>
            <a:r>
              <a:rPr lang="en-US" dirty="0"/>
              <a:t>BIOTS 2018 ETH Zürich</a:t>
            </a:r>
          </a:p>
        </p:txBody>
      </p:sp>
      <p:sp>
        <p:nvSpPr>
          <p:cNvPr id="3" name="Text Placeholder 2"/>
          <p:cNvSpPr>
            <a:spLocks noGrp="1"/>
          </p:cNvSpPr>
          <p:nvPr>
            <p:ph type="body" idx="1"/>
          </p:nvPr>
        </p:nvSpPr>
        <p:spPr>
          <a:xfrm>
            <a:off x="838200" y="556181"/>
            <a:ext cx="10515600" cy="401110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BA04B9-6172-EE45-B9D0-CCADF948711F}" type="datetimeFigureOut">
              <a:rPr lang="en-US" smtClean="0"/>
              <a:t>2/15/2019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3DDFA9-9ADF-7F44-A296-C892D5563FA5}" type="slidenum">
              <a:rPr lang="en-US" smtClean="0"/>
              <a:t>‹Nr.›</a:t>
            </a:fld>
            <a:endParaRPr lang="en-US"/>
          </a:p>
        </p:txBody>
      </p:sp>
      <p:pic>
        <p:nvPicPr>
          <p:cNvPr id="13" name="Grafik 12">
            <a:extLst>
              <a:ext uri="{FF2B5EF4-FFF2-40B4-BE49-F238E27FC236}">
                <a16:creationId xmlns:a16="http://schemas.microsoft.com/office/drawing/2014/main" id="{5F397D6E-1F40-3D4B-9588-E83A6D9AE29D}"/>
              </a:ext>
            </a:extLst>
          </p:cNvPr>
          <p:cNvPicPr>
            <a:picLocks noChangeAspect="1"/>
          </p:cNvPicPr>
          <p:nvPr userDrawn="1"/>
        </p:nvPicPr>
        <p:blipFill>
          <a:blip r:embed="rId13"/>
          <a:stretch>
            <a:fillRect/>
          </a:stretch>
        </p:blipFill>
        <p:spPr>
          <a:xfrm>
            <a:off x="381000" y="5769218"/>
            <a:ext cx="914400" cy="914400"/>
          </a:xfrm>
          <a:prstGeom prst="rect">
            <a:avLst/>
          </a:prstGeom>
        </p:spPr>
      </p:pic>
      <p:pic>
        <p:nvPicPr>
          <p:cNvPr id="14" name="Grafik 13">
            <a:extLst>
              <a:ext uri="{FF2B5EF4-FFF2-40B4-BE49-F238E27FC236}">
                <a16:creationId xmlns:a16="http://schemas.microsoft.com/office/drawing/2014/main" id="{85F6BAEB-2BFF-D848-BD94-D30294838D18}"/>
              </a:ext>
            </a:extLst>
          </p:cNvPr>
          <p:cNvPicPr>
            <a:picLocks noChangeAspect="1"/>
          </p:cNvPicPr>
          <p:nvPr userDrawn="1"/>
        </p:nvPicPr>
        <p:blipFill>
          <a:blip r:embed="rId14"/>
          <a:stretch>
            <a:fillRect/>
          </a:stretch>
        </p:blipFill>
        <p:spPr>
          <a:xfrm>
            <a:off x="3848100" y="6009765"/>
            <a:ext cx="7505700" cy="660400"/>
          </a:xfrm>
          <a:prstGeom prst="rect">
            <a:avLst/>
          </a:prstGeom>
        </p:spPr>
      </p:pic>
    </p:spTree>
    <p:extLst>
      <p:ext uri="{BB962C8B-B14F-4D97-AF65-F5344CB8AC3E}">
        <p14:creationId xmlns:p14="http://schemas.microsoft.com/office/powerpoint/2010/main" val="14564945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1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Gotham Medium Regular" charset="0"/>
          <a:ea typeface="Gotham Medium Regular" charset="0"/>
          <a:cs typeface="Gotham Medium Regular"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Gotham Medium Regular" charset="0"/>
          <a:ea typeface="Gotham Medium Regular" charset="0"/>
          <a:cs typeface="Gotham Medium Regular"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Gotham Medium Regular" charset="0"/>
          <a:ea typeface="Gotham Medium Regular" charset="0"/>
          <a:cs typeface="Gotham Medium Regular"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Gotham Medium Regular" charset="0"/>
          <a:ea typeface="Gotham Medium Regular" charset="0"/>
          <a:cs typeface="Gotham Medium Regular"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Gotham Medium Regular" charset="0"/>
          <a:ea typeface="Gotham Medium Regular" charset="0"/>
          <a:cs typeface="Gotham Medium Regular"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44556" y="874642"/>
            <a:ext cx="9320737" cy="5711687"/>
          </a:xfrm>
        </p:spPr>
        <p:txBody>
          <a:bodyPr anchor="t">
            <a:normAutofit fontScale="90000"/>
          </a:bodyPr>
          <a:lstStyle/>
          <a:p>
            <a:pPr algn="l"/>
            <a:r>
              <a:rPr lang="en-US" sz="6600" spc="300" dirty="0" err="1">
                <a:solidFill>
                  <a:schemeClr val="tx1"/>
                </a:solidFill>
                <a:latin typeface="+mn-lt"/>
                <a:ea typeface="Arial" charset="0"/>
                <a:cs typeface="Arial" charset="0"/>
              </a:rPr>
              <a:t>TheBi</a:t>
            </a:r>
            <a:r>
              <a:rPr lang="en-US" sz="6600" spc="300" dirty="0">
                <a:solidFill>
                  <a:schemeClr val="tx1"/>
                </a:solidFill>
                <a:latin typeface="+mn-lt"/>
                <a:ea typeface="Arial" charset="0"/>
                <a:cs typeface="Arial" charset="0"/>
              </a:rPr>
              <a:t>$$0N7 </a:t>
            </a:r>
            <a:r>
              <a:rPr lang="en-US" sz="6600" spc="300" dirty="0" err="1">
                <a:solidFill>
                  <a:schemeClr val="tx1"/>
                </a:solidFill>
                <a:latin typeface="+mn-lt"/>
                <a:ea typeface="Arial" charset="0"/>
                <a:cs typeface="Arial" charset="0"/>
              </a:rPr>
              <a:t>Conept</a:t>
            </a:r>
            <a:br>
              <a:rPr lang="en-US" sz="6600" spc="300" dirty="0">
                <a:solidFill>
                  <a:schemeClr val="tx1"/>
                </a:solidFill>
                <a:latin typeface="+mn-lt"/>
                <a:ea typeface="Arial" charset="0"/>
                <a:cs typeface="Arial" charset="0"/>
              </a:rPr>
            </a:br>
            <a:r>
              <a:rPr lang="en-US" sz="3600" dirty="0">
                <a:solidFill>
                  <a:schemeClr val="tx1"/>
                </a:solidFill>
                <a:cs typeface="Arial" charset="0"/>
              </a:rPr>
              <a:t>With help of the locals close to the </a:t>
            </a:r>
            <a:r>
              <a:rPr lang="en-US" sz="3600" dirty="0" err="1">
                <a:solidFill>
                  <a:schemeClr val="tx1"/>
                </a:solidFill>
                <a:cs typeface="Arial" charset="0"/>
              </a:rPr>
              <a:t>Carpathiens</a:t>
            </a:r>
            <a:r>
              <a:rPr lang="en-US" sz="3600" dirty="0">
                <a:solidFill>
                  <a:schemeClr val="tx1"/>
                </a:solidFill>
                <a:cs typeface="Arial" charset="0"/>
              </a:rPr>
              <a:t> we try to keep the variety of the fauna in this area constant.</a:t>
            </a:r>
            <a:br>
              <a:rPr lang="en-US" sz="3600" dirty="0">
                <a:solidFill>
                  <a:schemeClr val="tx1"/>
                </a:solidFill>
                <a:cs typeface="Arial" charset="0"/>
              </a:rPr>
            </a:br>
            <a:br>
              <a:rPr lang="en-US" sz="4000" dirty="0">
                <a:solidFill>
                  <a:schemeClr val="tx1"/>
                </a:solidFill>
                <a:latin typeface="+mn-lt"/>
                <a:ea typeface="Arial" charset="0"/>
                <a:cs typeface="Arial" charset="0"/>
              </a:rPr>
            </a:br>
            <a:br>
              <a:rPr lang="en-US" sz="4000" dirty="0">
                <a:solidFill>
                  <a:schemeClr val="tx1"/>
                </a:solidFill>
                <a:latin typeface="+mn-lt"/>
                <a:ea typeface="Arial" charset="0"/>
                <a:cs typeface="Arial" charset="0"/>
              </a:rPr>
            </a:br>
            <a:r>
              <a:rPr lang="en-US" sz="2800" dirty="0">
                <a:solidFill>
                  <a:schemeClr val="tx1"/>
                </a:solidFill>
                <a:latin typeface="+mn-lt"/>
                <a:cs typeface="Arial" charset="0"/>
              </a:rPr>
              <a:t>Members: </a:t>
            </a:r>
            <a:r>
              <a:rPr lang="en-US" sz="2800" dirty="0" err="1">
                <a:solidFill>
                  <a:schemeClr val="tx1"/>
                </a:solidFill>
                <a:latin typeface="+mn-lt"/>
                <a:ea typeface="Arial" charset="0"/>
                <a:cs typeface="Arial" charset="0"/>
              </a:rPr>
              <a:t>Saahiti</a:t>
            </a:r>
            <a:r>
              <a:rPr lang="en-US" sz="2800" dirty="0">
                <a:solidFill>
                  <a:schemeClr val="tx1"/>
                </a:solidFill>
                <a:latin typeface="+mn-lt"/>
                <a:ea typeface="Arial" charset="0"/>
                <a:cs typeface="Arial" charset="0"/>
              </a:rPr>
              <a:t> </a:t>
            </a:r>
            <a:r>
              <a:rPr lang="en-US" sz="2800" dirty="0" err="1">
                <a:solidFill>
                  <a:schemeClr val="tx1"/>
                </a:solidFill>
                <a:latin typeface="+mn-lt"/>
                <a:ea typeface="Arial" charset="0"/>
                <a:cs typeface="Arial" charset="0"/>
              </a:rPr>
              <a:t>Prayaga</a:t>
            </a:r>
            <a:r>
              <a:rPr lang="en-US" sz="2800" dirty="0">
                <a:solidFill>
                  <a:schemeClr val="tx1"/>
                </a:solidFill>
                <a:latin typeface="+mn-lt"/>
                <a:ea typeface="Arial" charset="0"/>
                <a:cs typeface="Arial" charset="0"/>
              </a:rPr>
              <a:t>, Antonia </a:t>
            </a:r>
            <a:r>
              <a:rPr lang="en-US" sz="2800" dirty="0" err="1">
                <a:solidFill>
                  <a:schemeClr val="tx1"/>
                </a:solidFill>
                <a:latin typeface="+mn-lt"/>
                <a:ea typeface="Arial" charset="0"/>
                <a:cs typeface="Arial" charset="0"/>
              </a:rPr>
              <a:t>Mateescu</a:t>
            </a:r>
            <a:r>
              <a:rPr lang="en-US" sz="2800" dirty="0">
                <a:solidFill>
                  <a:schemeClr val="tx1"/>
                </a:solidFill>
                <a:latin typeface="+mn-lt"/>
                <a:ea typeface="Arial" charset="0"/>
                <a:cs typeface="Arial" charset="0"/>
              </a:rPr>
              <a:t>, Vlad Niculescu, Luca </a:t>
            </a:r>
            <a:r>
              <a:rPr lang="en-US" sz="2800" dirty="0" err="1">
                <a:solidFill>
                  <a:schemeClr val="tx1"/>
                </a:solidFill>
                <a:latin typeface="+mn-lt"/>
                <a:ea typeface="Arial" charset="0"/>
                <a:cs typeface="Arial" charset="0"/>
              </a:rPr>
              <a:t>Näf</a:t>
            </a:r>
            <a:r>
              <a:rPr lang="en-US" sz="2800" dirty="0">
                <a:solidFill>
                  <a:schemeClr val="tx1"/>
                </a:solidFill>
                <a:latin typeface="+mn-lt"/>
                <a:ea typeface="Arial" charset="0"/>
                <a:cs typeface="Arial" charset="0"/>
              </a:rPr>
              <a:t>, Jonas Heim, Julian Colle, Johan Böni </a:t>
            </a:r>
            <a:br>
              <a:rPr lang="en-US" sz="4000" dirty="0">
                <a:solidFill>
                  <a:schemeClr val="tx1"/>
                </a:solidFill>
                <a:latin typeface="+mn-lt"/>
                <a:ea typeface="Arial" charset="0"/>
                <a:cs typeface="Arial" charset="0"/>
              </a:rPr>
            </a:br>
            <a:br>
              <a:rPr lang="en-US" sz="4000" dirty="0">
                <a:solidFill>
                  <a:schemeClr val="tx1"/>
                </a:solidFill>
                <a:latin typeface="+mn-lt"/>
                <a:ea typeface="Arial" charset="0"/>
                <a:cs typeface="Arial" charset="0"/>
              </a:rPr>
            </a:br>
            <a:r>
              <a:rPr lang="en-US" sz="4000" dirty="0">
                <a:solidFill>
                  <a:schemeClr val="tx1"/>
                </a:solidFill>
                <a:latin typeface="+mn-lt"/>
                <a:ea typeface="Arial" charset="0"/>
                <a:cs typeface="Arial" charset="0"/>
              </a:rPr>
              <a:t>Challenge: </a:t>
            </a:r>
            <a:r>
              <a:rPr lang="en-US" sz="4000" dirty="0" err="1">
                <a:solidFill>
                  <a:schemeClr val="tx1"/>
                </a:solidFill>
                <a:latin typeface="+mn-lt"/>
                <a:ea typeface="Arial" charset="0"/>
                <a:cs typeface="Arial" charset="0"/>
              </a:rPr>
              <a:t>Bisons</a:t>
            </a:r>
            <a:r>
              <a:rPr lang="en-US" sz="4000" dirty="0">
                <a:solidFill>
                  <a:schemeClr val="tx1"/>
                </a:solidFill>
                <a:latin typeface="+mn-lt"/>
                <a:ea typeface="Arial" charset="0"/>
                <a:cs typeface="Arial" charset="0"/>
              </a:rPr>
              <a:t> Tokens</a:t>
            </a:r>
            <a:br>
              <a:rPr lang="en-US" sz="4000" dirty="0">
                <a:solidFill>
                  <a:schemeClr val="tx1"/>
                </a:solidFill>
                <a:latin typeface="Arial" charset="0"/>
                <a:ea typeface="Arial" charset="0"/>
                <a:cs typeface="Arial" charset="0"/>
              </a:rPr>
            </a:br>
            <a:br>
              <a:rPr lang="en-US" sz="4000" dirty="0">
                <a:latin typeface="Arial" charset="0"/>
                <a:ea typeface="Arial" charset="0"/>
                <a:cs typeface="Arial" charset="0"/>
              </a:rPr>
            </a:br>
            <a:r>
              <a:rPr lang="mr-IN" sz="4000" dirty="0">
                <a:latin typeface="Arial" charset="0"/>
                <a:ea typeface="Arial" charset="0"/>
                <a:cs typeface="Arial" charset="0"/>
              </a:rPr>
              <a:t>…</a:t>
            </a:r>
            <a:endParaRPr lang="en-US" sz="4000" dirty="0">
              <a:latin typeface="Arial" charset="0"/>
              <a:ea typeface="Arial" charset="0"/>
              <a:cs typeface="Arial" charset="0"/>
            </a:endParaRPr>
          </a:p>
        </p:txBody>
      </p:sp>
      <p:pic>
        <p:nvPicPr>
          <p:cNvPr id="10" name="Grafik 9">
            <a:extLst>
              <a:ext uri="{FF2B5EF4-FFF2-40B4-BE49-F238E27FC236}">
                <a16:creationId xmlns:a16="http://schemas.microsoft.com/office/drawing/2014/main" id="{74DF7FE2-76C8-3B4E-9C1E-99C6C1463B56}"/>
              </a:ext>
            </a:extLst>
          </p:cNvPr>
          <p:cNvPicPr>
            <a:picLocks noChangeAspect="1"/>
          </p:cNvPicPr>
          <p:nvPr/>
        </p:nvPicPr>
        <p:blipFill>
          <a:blip r:embed="rId3"/>
          <a:stretch>
            <a:fillRect/>
          </a:stretch>
        </p:blipFill>
        <p:spPr>
          <a:xfrm>
            <a:off x="10141089" y="4220869"/>
            <a:ext cx="1331336" cy="1597603"/>
          </a:xfrm>
          <a:prstGeom prst="rect">
            <a:avLst/>
          </a:prstGeom>
        </p:spPr>
      </p:pic>
      <p:pic>
        <p:nvPicPr>
          <p:cNvPr id="3" name="Grafik 2">
            <a:extLst>
              <a:ext uri="{FF2B5EF4-FFF2-40B4-BE49-F238E27FC236}">
                <a16:creationId xmlns:a16="http://schemas.microsoft.com/office/drawing/2014/main" id="{B49A9BC3-E2C2-4743-B6DA-D8FF5D2C382B}"/>
              </a:ext>
            </a:extLst>
          </p:cNvPr>
          <p:cNvPicPr>
            <a:picLocks noChangeAspect="1"/>
          </p:cNvPicPr>
          <p:nvPr/>
        </p:nvPicPr>
        <p:blipFill>
          <a:blip r:embed="rId4"/>
          <a:stretch>
            <a:fillRect/>
          </a:stretch>
        </p:blipFill>
        <p:spPr>
          <a:xfrm>
            <a:off x="8721170" y="4324342"/>
            <a:ext cx="1419919" cy="1390655"/>
          </a:xfrm>
          <a:prstGeom prst="rect">
            <a:avLst/>
          </a:prstGeom>
        </p:spPr>
      </p:pic>
    </p:spTree>
    <p:extLst>
      <p:ext uri="{BB962C8B-B14F-4D97-AF65-F5344CB8AC3E}">
        <p14:creationId xmlns:p14="http://schemas.microsoft.com/office/powerpoint/2010/main" val="1127231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ctrTitle"/>
          </p:nvPr>
        </p:nvSpPr>
        <p:spPr>
          <a:xfrm>
            <a:off x="358923" y="680629"/>
            <a:ext cx="3168048" cy="4807314"/>
          </a:xfrm>
        </p:spPr>
        <p:txBody>
          <a:bodyPr anchor="t">
            <a:noAutofit/>
          </a:bodyPr>
          <a:lstStyle/>
          <a:p>
            <a:pPr algn="l"/>
            <a:r>
              <a:rPr lang="en-US" sz="2800" dirty="0">
                <a:solidFill>
                  <a:schemeClr val="tx1"/>
                </a:solidFill>
                <a:latin typeface="+mn-lt"/>
                <a:cs typeface="Arial" charset="0"/>
              </a:rPr>
              <a:t>Our platform </a:t>
            </a:r>
            <a:r>
              <a:rPr lang="en-US" sz="2800" b="1" dirty="0">
                <a:solidFill>
                  <a:schemeClr val="tx1"/>
                </a:solidFill>
                <a:latin typeface="+mn-lt"/>
                <a:cs typeface="Arial" charset="0"/>
              </a:rPr>
              <a:t>Green planet </a:t>
            </a:r>
            <a:r>
              <a:rPr lang="en-US" sz="2800" dirty="0">
                <a:solidFill>
                  <a:schemeClr val="tx1"/>
                </a:solidFill>
                <a:latin typeface="+mn-lt"/>
                <a:cs typeface="Arial" charset="0"/>
              </a:rPr>
              <a:t>is revolutionizing the maintenance of our fauna in the wilderness. Through activities of the locals they get rewarded with an amount of </a:t>
            </a:r>
            <a:r>
              <a:rPr lang="en-US" sz="2800" b="1" i="1" dirty="0">
                <a:solidFill>
                  <a:schemeClr val="tx1"/>
                </a:solidFill>
                <a:latin typeface="+mn-lt"/>
                <a:cs typeface="Arial" charset="0"/>
              </a:rPr>
              <a:t>Green tokens </a:t>
            </a:r>
            <a:r>
              <a:rPr lang="en-US" sz="2800" dirty="0">
                <a:solidFill>
                  <a:schemeClr val="tx1"/>
                </a:solidFill>
                <a:latin typeface="+mn-lt"/>
                <a:cs typeface="Arial" charset="0"/>
              </a:rPr>
              <a:t>and </a:t>
            </a:r>
            <a:r>
              <a:rPr lang="en-US" sz="2800" b="1" i="1" dirty="0">
                <a:solidFill>
                  <a:schemeClr val="tx1"/>
                </a:solidFill>
                <a:latin typeface="+mn-lt"/>
                <a:cs typeface="Arial" charset="0"/>
              </a:rPr>
              <a:t>Community tokens</a:t>
            </a:r>
            <a:r>
              <a:rPr lang="en-US" sz="2800" dirty="0">
                <a:solidFill>
                  <a:schemeClr val="tx1"/>
                </a:solidFill>
                <a:latin typeface="+mn-lt"/>
                <a:cs typeface="Arial" charset="0"/>
              </a:rPr>
              <a:t>.</a:t>
            </a:r>
            <a:br>
              <a:rPr lang="en-US" sz="2800" dirty="0">
                <a:solidFill>
                  <a:schemeClr val="tx1"/>
                </a:solidFill>
                <a:latin typeface="+mn-lt"/>
                <a:cs typeface="Arial" charset="0"/>
              </a:rPr>
            </a:br>
            <a:br>
              <a:rPr lang="en-US" sz="2800" dirty="0">
                <a:solidFill>
                  <a:schemeClr val="tx1"/>
                </a:solidFill>
                <a:latin typeface="+mn-lt"/>
                <a:cs typeface="Arial" charset="0"/>
              </a:rPr>
            </a:br>
            <a:br>
              <a:rPr lang="en-US" sz="2800" dirty="0">
                <a:solidFill>
                  <a:schemeClr val="tx1"/>
                </a:solidFill>
                <a:latin typeface="+mn-lt"/>
                <a:cs typeface="Arial" charset="0"/>
              </a:rPr>
            </a:br>
            <a:br>
              <a:rPr lang="en-US" sz="2800" dirty="0">
                <a:solidFill>
                  <a:schemeClr val="tx1"/>
                </a:solidFill>
                <a:latin typeface="+mn-lt"/>
                <a:cs typeface="Arial" charset="0"/>
              </a:rPr>
            </a:br>
            <a:br>
              <a:rPr lang="en-US" sz="2800" dirty="0">
                <a:solidFill>
                  <a:schemeClr val="tx1"/>
                </a:solidFill>
                <a:latin typeface="+mn-lt"/>
                <a:cs typeface="Arial" charset="0"/>
              </a:rPr>
            </a:br>
            <a:br>
              <a:rPr lang="en-US" sz="2800" dirty="0">
                <a:solidFill>
                  <a:schemeClr val="tx1"/>
                </a:solidFill>
                <a:latin typeface="+mn-lt"/>
                <a:cs typeface="Arial" charset="0"/>
              </a:rPr>
            </a:br>
            <a:br>
              <a:rPr lang="en-US" sz="2800" dirty="0">
                <a:solidFill>
                  <a:schemeClr val="tx1"/>
                </a:solidFill>
                <a:latin typeface="+mn-lt"/>
                <a:cs typeface="Arial" charset="0"/>
              </a:rPr>
            </a:br>
            <a:br>
              <a:rPr lang="en-US" sz="2800" dirty="0">
                <a:solidFill>
                  <a:schemeClr val="tx1"/>
                </a:solidFill>
                <a:latin typeface="+mn-lt"/>
                <a:cs typeface="Arial" charset="0"/>
              </a:rPr>
            </a:br>
            <a:br>
              <a:rPr lang="en-US" sz="2800" dirty="0">
                <a:solidFill>
                  <a:schemeClr val="tx1"/>
                </a:solidFill>
                <a:latin typeface="+mn-lt"/>
                <a:cs typeface="Arial" charset="0"/>
              </a:rPr>
            </a:br>
            <a:endParaRPr lang="de-DE" sz="2800" dirty="0">
              <a:solidFill>
                <a:schemeClr val="tx1"/>
              </a:solidFill>
              <a:latin typeface="+mn-lt"/>
              <a:cs typeface="Arial" charset="0"/>
            </a:endParaRPr>
          </a:p>
        </p:txBody>
      </p:sp>
      <p:pic>
        <p:nvPicPr>
          <p:cNvPr id="4" name="Grafik 3">
            <a:extLst>
              <a:ext uri="{FF2B5EF4-FFF2-40B4-BE49-F238E27FC236}">
                <a16:creationId xmlns:a16="http://schemas.microsoft.com/office/drawing/2014/main" id="{31443D56-94CF-4FD0-AB67-149A878A54D7}"/>
              </a:ext>
            </a:extLst>
          </p:cNvPr>
          <p:cNvPicPr>
            <a:picLocks noChangeAspect="1"/>
          </p:cNvPicPr>
          <p:nvPr/>
        </p:nvPicPr>
        <p:blipFill>
          <a:blip r:embed="rId3"/>
          <a:stretch>
            <a:fillRect/>
          </a:stretch>
        </p:blipFill>
        <p:spPr>
          <a:xfrm>
            <a:off x="3366211" y="680629"/>
            <a:ext cx="8825789" cy="4963886"/>
          </a:xfrm>
          <a:prstGeom prst="rect">
            <a:avLst/>
          </a:prstGeom>
        </p:spPr>
      </p:pic>
    </p:spTree>
    <p:extLst>
      <p:ext uri="{BB962C8B-B14F-4D97-AF65-F5344CB8AC3E}">
        <p14:creationId xmlns:p14="http://schemas.microsoft.com/office/powerpoint/2010/main" val="896589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nhaltsplatzhalter 3">
            <a:extLst>
              <a:ext uri="{FF2B5EF4-FFF2-40B4-BE49-F238E27FC236}">
                <a16:creationId xmlns:a16="http://schemas.microsoft.com/office/drawing/2014/main" id="{81A37D02-0AAB-45B6-AA86-985B2ACDB0F5}"/>
              </a:ext>
            </a:extLst>
          </p:cNvPr>
          <p:cNvSpPr>
            <a:spLocks noGrp="1"/>
          </p:cNvSpPr>
          <p:nvPr>
            <p:ph sz="half" idx="2"/>
          </p:nvPr>
        </p:nvSpPr>
        <p:spPr>
          <a:xfrm>
            <a:off x="836612" y="2206170"/>
            <a:ext cx="3616098" cy="3468235"/>
          </a:xfrm>
        </p:spPr>
        <p:txBody>
          <a:bodyPr/>
          <a:lstStyle/>
          <a:p>
            <a:r>
              <a:rPr lang="de-CH" dirty="0">
                <a:latin typeface="+mn-lt"/>
                <a:ea typeface="+mj-ea"/>
                <a:cs typeface="Arial" charset="0"/>
              </a:rPr>
              <a:t>Personal </a:t>
            </a:r>
            <a:r>
              <a:rPr lang="de-CH" dirty="0" err="1">
                <a:latin typeface="+mn-lt"/>
                <a:ea typeface="+mj-ea"/>
                <a:cs typeface="Arial" charset="0"/>
              </a:rPr>
              <a:t>Reward</a:t>
            </a:r>
            <a:endParaRPr lang="de-CH" dirty="0">
              <a:latin typeface="+mn-lt"/>
              <a:ea typeface="+mj-ea"/>
              <a:cs typeface="Arial" charset="0"/>
            </a:endParaRPr>
          </a:p>
          <a:p>
            <a:r>
              <a:rPr lang="de-CH" dirty="0">
                <a:latin typeface="+mn-lt"/>
                <a:ea typeface="+mj-ea"/>
                <a:cs typeface="Arial" charset="0"/>
              </a:rPr>
              <a:t>Possible </a:t>
            </a:r>
            <a:r>
              <a:rPr lang="de-CH" dirty="0" err="1">
                <a:latin typeface="+mn-lt"/>
                <a:ea typeface="+mj-ea"/>
                <a:cs typeface="Arial" charset="0"/>
              </a:rPr>
              <a:t>to</a:t>
            </a:r>
            <a:r>
              <a:rPr lang="de-CH" dirty="0">
                <a:latin typeface="+mn-lt"/>
                <a:ea typeface="+mj-ea"/>
                <a:cs typeface="Arial" charset="0"/>
              </a:rPr>
              <a:t> </a:t>
            </a:r>
            <a:r>
              <a:rPr lang="de-CH" dirty="0" err="1">
                <a:latin typeface="+mn-lt"/>
                <a:ea typeface="+mj-ea"/>
                <a:cs typeface="Arial" charset="0"/>
              </a:rPr>
              <a:t>buy</a:t>
            </a:r>
            <a:r>
              <a:rPr lang="de-CH" dirty="0">
                <a:latin typeface="+mn-lt"/>
                <a:ea typeface="+mj-ea"/>
                <a:cs typeface="Arial" charset="0"/>
              </a:rPr>
              <a:t> </a:t>
            </a:r>
            <a:r>
              <a:rPr lang="de-CH" dirty="0" err="1">
                <a:latin typeface="+mn-lt"/>
                <a:ea typeface="+mj-ea"/>
                <a:cs typeface="Arial" charset="0"/>
              </a:rPr>
              <a:t>living</a:t>
            </a:r>
            <a:r>
              <a:rPr lang="de-CH" dirty="0">
                <a:latin typeface="+mn-lt"/>
                <a:ea typeface="+mj-ea"/>
                <a:cs typeface="Arial" charset="0"/>
              </a:rPr>
              <a:t> </a:t>
            </a:r>
            <a:r>
              <a:rPr lang="de-CH" dirty="0" err="1">
                <a:latin typeface="+mn-lt"/>
                <a:ea typeface="+mj-ea"/>
                <a:cs typeface="Arial" charset="0"/>
              </a:rPr>
              <a:t>needs</a:t>
            </a:r>
            <a:endParaRPr lang="de-CH" dirty="0">
              <a:latin typeface="+mn-lt"/>
              <a:ea typeface="+mj-ea"/>
              <a:cs typeface="Arial" charset="0"/>
            </a:endParaRPr>
          </a:p>
          <a:p>
            <a:pPr marL="0" indent="0">
              <a:buNone/>
            </a:pPr>
            <a:endParaRPr lang="de-CH" dirty="0"/>
          </a:p>
          <a:p>
            <a:endParaRPr lang="de-CH" dirty="0"/>
          </a:p>
        </p:txBody>
      </p:sp>
      <p:sp>
        <p:nvSpPr>
          <p:cNvPr id="6" name="Textplatzhalter 5">
            <a:extLst>
              <a:ext uri="{FF2B5EF4-FFF2-40B4-BE49-F238E27FC236}">
                <a16:creationId xmlns:a16="http://schemas.microsoft.com/office/drawing/2014/main" id="{7EAD204D-F24E-4FFE-80F4-ED866DF34475}"/>
              </a:ext>
            </a:extLst>
          </p:cNvPr>
          <p:cNvSpPr>
            <a:spLocks noGrp="1"/>
          </p:cNvSpPr>
          <p:nvPr>
            <p:ph type="body" sz="quarter" idx="3"/>
          </p:nvPr>
        </p:nvSpPr>
        <p:spPr>
          <a:xfrm>
            <a:off x="4779281" y="1503476"/>
            <a:ext cx="2645682" cy="429532"/>
          </a:xfrm>
        </p:spPr>
        <p:txBody>
          <a:bodyPr>
            <a:normAutofit fontScale="85000" lnSpcReduction="10000"/>
          </a:bodyPr>
          <a:lstStyle/>
          <a:p>
            <a:r>
              <a:rPr lang="de-CH" sz="2700" dirty="0">
                <a:latin typeface="+mn-lt"/>
                <a:ea typeface="+mj-ea"/>
                <a:cs typeface="Arial" charset="0"/>
              </a:rPr>
              <a:t>Community Tokens</a:t>
            </a:r>
          </a:p>
        </p:txBody>
      </p:sp>
      <p:sp>
        <p:nvSpPr>
          <p:cNvPr id="7" name="Inhaltsplatzhalter 6">
            <a:extLst>
              <a:ext uri="{FF2B5EF4-FFF2-40B4-BE49-F238E27FC236}">
                <a16:creationId xmlns:a16="http://schemas.microsoft.com/office/drawing/2014/main" id="{5CD83E3D-99F0-44C3-AB3E-C8004487FD99}"/>
              </a:ext>
            </a:extLst>
          </p:cNvPr>
          <p:cNvSpPr>
            <a:spLocks noGrp="1"/>
          </p:cNvSpPr>
          <p:nvPr>
            <p:ph sz="quarter" idx="4"/>
          </p:nvPr>
        </p:nvSpPr>
        <p:spPr>
          <a:xfrm>
            <a:off x="4779281" y="2237522"/>
            <a:ext cx="5183188" cy="3405530"/>
          </a:xfrm>
        </p:spPr>
        <p:txBody>
          <a:bodyPr/>
          <a:lstStyle/>
          <a:p>
            <a:r>
              <a:rPr lang="de-CH" dirty="0">
                <a:latin typeface="+mn-lt"/>
                <a:ea typeface="+mj-ea"/>
                <a:cs typeface="Arial" charset="0"/>
              </a:rPr>
              <a:t>Community </a:t>
            </a:r>
            <a:r>
              <a:rPr lang="de-CH" dirty="0" err="1">
                <a:latin typeface="+mn-lt"/>
                <a:ea typeface="+mj-ea"/>
                <a:cs typeface="Arial" charset="0"/>
              </a:rPr>
              <a:t>reward</a:t>
            </a:r>
            <a:endParaRPr lang="de-CH" dirty="0">
              <a:latin typeface="+mn-lt"/>
              <a:ea typeface="+mj-ea"/>
              <a:cs typeface="Arial" charset="0"/>
            </a:endParaRPr>
          </a:p>
          <a:p>
            <a:r>
              <a:rPr lang="de-CH" dirty="0">
                <a:latin typeface="+mn-lt"/>
                <a:ea typeface="+mj-ea"/>
                <a:cs typeface="Arial" charset="0"/>
              </a:rPr>
              <a:t>Are </a:t>
            </a:r>
            <a:r>
              <a:rPr lang="de-CH" dirty="0" err="1">
                <a:latin typeface="+mn-lt"/>
                <a:ea typeface="+mj-ea"/>
                <a:cs typeface="Arial" charset="0"/>
              </a:rPr>
              <a:t>used</a:t>
            </a:r>
            <a:r>
              <a:rPr lang="de-CH" dirty="0">
                <a:latin typeface="+mn-lt"/>
                <a:ea typeface="+mj-ea"/>
                <a:cs typeface="Arial" charset="0"/>
              </a:rPr>
              <a:t> </a:t>
            </a:r>
            <a:r>
              <a:rPr lang="de-CH" dirty="0" err="1">
                <a:latin typeface="+mn-lt"/>
                <a:ea typeface="+mj-ea"/>
                <a:cs typeface="Arial" charset="0"/>
              </a:rPr>
              <a:t>to</a:t>
            </a:r>
            <a:r>
              <a:rPr lang="de-CH" dirty="0">
                <a:latin typeface="+mn-lt"/>
                <a:ea typeface="+mj-ea"/>
                <a:cs typeface="Arial" charset="0"/>
              </a:rPr>
              <a:t> </a:t>
            </a:r>
            <a:r>
              <a:rPr lang="de-CH" dirty="0" err="1">
                <a:latin typeface="+mn-lt"/>
                <a:ea typeface="+mj-ea"/>
                <a:cs typeface="Arial" charset="0"/>
              </a:rPr>
              <a:t>participated</a:t>
            </a:r>
            <a:r>
              <a:rPr lang="de-CH" dirty="0">
                <a:latin typeface="+mn-lt"/>
                <a:ea typeface="+mj-ea"/>
                <a:cs typeface="Arial" charset="0"/>
              </a:rPr>
              <a:t> in </a:t>
            </a:r>
            <a:r>
              <a:rPr lang="de-CH" dirty="0" err="1">
                <a:latin typeface="+mn-lt"/>
                <a:ea typeface="+mj-ea"/>
                <a:cs typeface="Arial" charset="0"/>
              </a:rPr>
              <a:t>the</a:t>
            </a:r>
            <a:r>
              <a:rPr lang="de-CH" dirty="0">
                <a:latin typeface="+mn-lt"/>
                <a:ea typeface="+mj-ea"/>
                <a:cs typeface="Arial" charset="0"/>
              </a:rPr>
              <a:t> </a:t>
            </a:r>
            <a:r>
              <a:rPr lang="de-CH" dirty="0" err="1">
                <a:latin typeface="+mn-lt"/>
                <a:ea typeface="+mj-ea"/>
                <a:cs typeface="Arial" charset="0"/>
              </a:rPr>
              <a:t>bonus</a:t>
            </a:r>
            <a:r>
              <a:rPr lang="de-CH" dirty="0">
                <a:latin typeface="+mn-lt"/>
                <a:ea typeface="+mj-ea"/>
                <a:cs typeface="Arial" charset="0"/>
              </a:rPr>
              <a:t> </a:t>
            </a:r>
            <a:r>
              <a:rPr lang="de-CH" dirty="0" err="1">
                <a:latin typeface="+mn-lt"/>
                <a:ea typeface="+mj-ea"/>
                <a:cs typeface="Arial" charset="0"/>
              </a:rPr>
              <a:t>voting</a:t>
            </a:r>
            <a:r>
              <a:rPr lang="de-CH" dirty="0">
                <a:latin typeface="+mn-lt"/>
                <a:ea typeface="+mj-ea"/>
                <a:cs typeface="Arial" charset="0"/>
              </a:rPr>
              <a:t> </a:t>
            </a:r>
            <a:r>
              <a:rPr lang="de-CH" dirty="0" err="1">
                <a:latin typeface="+mn-lt"/>
                <a:ea typeface="+mj-ea"/>
                <a:cs typeface="Arial" charset="0"/>
              </a:rPr>
              <a:t>system</a:t>
            </a:r>
            <a:endParaRPr lang="de-CH" dirty="0">
              <a:latin typeface="+mn-lt"/>
              <a:ea typeface="+mj-ea"/>
              <a:cs typeface="Arial" charset="0"/>
            </a:endParaRPr>
          </a:p>
          <a:p>
            <a:r>
              <a:rPr lang="de-CH" dirty="0" err="1">
                <a:latin typeface="+mn-lt"/>
                <a:ea typeface="+mj-ea"/>
                <a:cs typeface="Arial" charset="0"/>
              </a:rPr>
              <a:t>Increases</a:t>
            </a:r>
            <a:r>
              <a:rPr lang="de-CH" dirty="0">
                <a:latin typeface="+mn-lt"/>
                <a:ea typeface="+mj-ea"/>
                <a:cs typeface="Arial" charset="0"/>
              </a:rPr>
              <a:t> </a:t>
            </a:r>
            <a:r>
              <a:rPr lang="de-CH" dirty="0" err="1">
                <a:latin typeface="+mn-lt"/>
                <a:ea typeface="+mj-ea"/>
                <a:cs typeface="Arial" charset="0"/>
              </a:rPr>
              <a:t>your</a:t>
            </a:r>
            <a:r>
              <a:rPr lang="de-CH" dirty="0">
                <a:latin typeface="+mn-lt"/>
                <a:ea typeface="+mj-ea"/>
                <a:cs typeface="Arial" charset="0"/>
              </a:rPr>
              <a:t> </a:t>
            </a:r>
            <a:r>
              <a:rPr lang="de-CH" dirty="0" err="1">
                <a:latin typeface="+mn-lt"/>
                <a:ea typeface="+mj-ea"/>
                <a:cs typeface="Arial" charset="0"/>
              </a:rPr>
              <a:t>weight</a:t>
            </a:r>
            <a:r>
              <a:rPr lang="de-CH" dirty="0">
                <a:latin typeface="+mn-lt"/>
                <a:ea typeface="+mj-ea"/>
                <a:cs typeface="Arial" charset="0"/>
              </a:rPr>
              <a:t> </a:t>
            </a:r>
            <a:r>
              <a:rPr lang="de-CH" dirty="0" err="1">
                <a:latin typeface="+mn-lt"/>
                <a:ea typeface="+mj-ea"/>
                <a:cs typeface="Arial" charset="0"/>
              </a:rPr>
              <a:t>of</a:t>
            </a:r>
            <a:r>
              <a:rPr lang="de-CH" dirty="0">
                <a:latin typeface="+mn-lt"/>
                <a:ea typeface="+mj-ea"/>
                <a:cs typeface="Arial" charset="0"/>
              </a:rPr>
              <a:t> </a:t>
            </a:r>
            <a:r>
              <a:rPr lang="de-CH" dirty="0" err="1">
                <a:latin typeface="+mn-lt"/>
                <a:ea typeface="+mj-ea"/>
                <a:cs typeface="Arial" charset="0"/>
              </a:rPr>
              <a:t>your</a:t>
            </a:r>
            <a:r>
              <a:rPr lang="de-CH" dirty="0">
                <a:latin typeface="+mn-lt"/>
                <a:ea typeface="+mj-ea"/>
                <a:cs typeface="Arial" charset="0"/>
              </a:rPr>
              <a:t> vote</a:t>
            </a:r>
          </a:p>
          <a:p>
            <a:r>
              <a:rPr lang="de-CH" dirty="0" err="1">
                <a:latin typeface="+mn-lt"/>
                <a:ea typeface="+mj-ea"/>
                <a:cs typeface="Arial" charset="0"/>
              </a:rPr>
              <a:t>Cannot</a:t>
            </a:r>
            <a:r>
              <a:rPr lang="de-CH" dirty="0">
                <a:latin typeface="+mn-lt"/>
                <a:ea typeface="+mj-ea"/>
                <a:cs typeface="Arial" charset="0"/>
              </a:rPr>
              <a:t> </a:t>
            </a:r>
            <a:r>
              <a:rPr lang="de-CH" dirty="0" err="1">
                <a:latin typeface="+mn-lt"/>
                <a:ea typeface="+mj-ea"/>
                <a:cs typeface="Arial" charset="0"/>
              </a:rPr>
              <a:t>be</a:t>
            </a:r>
            <a:r>
              <a:rPr lang="de-CH" dirty="0">
                <a:latin typeface="+mn-lt"/>
                <a:ea typeface="+mj-ea"/>
                <a:cs typeface="Arial" charset="0"/>
              </a:rPr>
              <a:t> </a:t>
            </a:r>
            <a:r>
              <a:rPr lang="de-CH" dirty="0" err="1">
                <a:latin typeface="+mn-lt"/>
                <a:ea typeface="+mj-ea"/>
                <a:cs typeface="Arial" charset="0"/>
              </a:rPr>
              <a:t>sold</a:t>
            </a:r>
            <a:r>
              <a:rPr lang="de-CH" dirty="0">
                <a:latin typeface="+mn-lt"/>
                <a:ea typeface="+mj-ea"/>
                <a:cs typeface="Arial" charset="0"/>
              </a:rPr>
              <a:t> </a:t>
            </a:r>
            <a:r>
              <a:rPr lang="de-CH" dirty="0" err="1">
                <a:latin typeface="+mn-lt"/>
                <a:ea typeface="+mj-ea"/>
                <a:cs typeface="Arial" charset="0"/>
              </a:rPr>
              <a:t>or</a:t>
            </a:r>
            <a:r>
              <a:rPr lang="de-CH" dirty="0">
                <a:latin typeface="+mn-lt"/>
                <a:ea typeface="+mj-ea"/>
                <a:cs typeface="Arial" charset="0"/>
              </a:rPr>
              <a:t> </a:t>
            </a:r>
            <a:r>
              <a:rPr lang="de-CH" dirty="0" err="1">
                <a:latin typeface="+mn-lt"/>
                <a:ea typeface="+mj-ea"/>
                <a:cs typeface="Arial" charset="0"/>
              </a:rPr>
              <a:t>transferred</a:t>
            </a:r>
            <a:endParaRPr lang="de-CH" dirty="0">
              <a:latin typeface="+mn-lt"/>
              <a:ea typeface="+mj-ea"/>
              <a:cs typeface="Arial" charset="0"/>
            </a:endParaRPr>
          </a:p>
          <a:p>
            <a:endParaRPr lang="de-CH" dirty="0"/>
          </a:p>
        </p:txBody>
      </p:sp>
      <p:sp>
        <p:nvSpPr>
          <p:cNvPr id="8" name="Inhaltsplatzhalter 3">
            <a:extLst>
              <a:ext uri="{FF2B5EF4-FFF2-40B4-BE49-F238E27FC236}">
                <a16:creationId xmlns:a16="http://schemas.microsoft.com/office/drawing/2014/main" id="{604A5497-A462-42B6-9C50-BA65FEA52A80}"/>
              </a:ext>
            </a:extLst>
          </p:cNvPr>
          <p:cNvSpPr txBox="1">
            <a:spLocks/>
          </p:cNvSpPr>
          <p:nvPr/>
        </p:nvSpPr>
        <p:spPr>
          <a:xfrm>
            <a:off x="836612" y="415018"/>
            <a:ext cx="10515600" cy="8912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Gotham Medium Regular" charset="0"/>
                <a:ea typeface="Gotham Medium Regular" charset="0"/>
                <a:cs typeface="Gotham Medium Regular"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Gotham Medium Regular" charset="0"/>
                <a:ea typeface="Gotham Medium Regular" charset="0"/>
                <a:cs typeface="Gotham Medium Regular"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Gotham Medium Regular" charset="0"/>
                <a:ea typeface="Gotham Medium Regular" charset="0"/>
                <a:cs typeface="Gotham Medium Regular"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Gotham Medium Regular" charset="0"/>
                <a:ea typeface="Gotham Medium Regular" charset="0"/>
                <a:cs typeface="Gotham Medium Regular"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Gotham Medium Regular" charset="0"/>
                <a:ea typeface="Gotham Medium Regular" charset="0"/>
                <a:cs typeface="Gotham Medium Regular"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dirty="0">
                <a:latin typeface="+mn-lt"/>
                <a:ea typeface="+mj-ea"/>
                <a:cs typeface="Arial" charset="0"/>
              </a:rPr>
              <a:t>Tokens are created 1:1 to the donated project money</a:t>
            </a:r>
            <a:br>
              <a:rPr lang="en-US" dirty="0">
                <a:latin typeface="+mn-lt"/>
                <a:ea typeface="+mj-ea"/>
                <a:cs typeface="Arial" charset="0"/>
              </a:rPr>
            </a:br>
            <a:r>
              <a:rPr lang="en-US" b="1" dirty="0">
                <a:latin typeface="+mn-lt"/>
                <a:ea typeface="+mj-ea"/>
                <a:cs typeface="Arial" charset="0"/>
              </a:rPr>
              <a:t>1 Leu (local currency) = 1 green token + 1 community token</a:t>
            </a:r>
            <a:endParaRPr lang="de-CH" b="1" dirty="0">
              <a:latin typeface="+mn-lt"/>
              <a:ea typeface="+mj-ea"/>
              <a:cs typeface="Arial" charset="0"/>
            </a:endParaRPr>
          </a:p>
        </p:txBody>
      </p:sp>
      <p:sp>
        <p:nvSpPr>
          <p:cNvPr id="11" name="Textplatzhalter 5">
            <a:extLst>
              <a:ext uri="{FF2B5EF4-FFF2-40B4-BE49-F238E27FC236}">
                <a16:creationId xmlns:a16="http://schemas.microsoft.com/office/drawing/2014/main" id="{2736BE27-CDC1-428E-8B16-FD1220E53B98}"/>
              </a:ext>
            </a:extLst>
          </p:cNvPr>
          <p:cNvSpPr txBox="1">
            <a:spLocks/>
          </p:cNvSpPr>
          <p:nvPr/>
        </p:nvSpPr>
        <p:spPr>
          <a:xfrm>
            <a:off x="836612" y="1497580"/>
            <a:ext cx="2645682" cy="429532"/>
          </a:xfrm>
          <a:prstGeom prst="rect">
            <a:avLst/>
          </a:prstGeom>
        </p:spPr>
        <p:txBody>
          <a:bodyPr vert="horz" lIns="91440" tIns="45720" rIns="91440" bIns="45720" rtlCol="0" anchor="b">
            <a:normAutofit fontScale="92500" lnSpcReduction="10000"/>
          </a:bodyPr>
          <a:lstStyle>
            <a:lvl1pPr marL="0" indent="0" algn="l" defTabSz="914400" rtl="0" eaLnBrk="1" latinLnBrk="0" hangingPunct="1">
              <a:lnSpc>
                <a:spcPct val="90000"/>
              </a:lnSpc>
              <a:spcBef>
                <a:spcPts val="1000"/>
              </a:spcBef>
              <a:buFont typeface="Arial"/>
              <a:buNone/>
              <a:defRPr sz="2400" b="1" kern="1200">
                <a:solidFill>
                  <a:schemeClr val="tx1"/>
                </a:solidFill>
                <a:latin typeface="Gotham Medium Regular" charset="0"/>
                <a:ea typeface="Gotham Medium Regular" charset="0"/>
                <a:cs typeface="Gotham Medium Regular" charset="0"/>
              </a:defRPr>
            </a:lvl1pPr>
            <a:lvl2pPr marL="457200" indent="0" algn="l" defTabSz="914400" rtl="0" eaLnBrk="1" latinLnBrk="0" hangingPunct="1">
              <a:lnSpc>
                <a:spcPct val="90000"/>
              </a:lnSpc>
              <a:spcBef>
                <a:spcPts val="500"/>
              </a:spcBef>
              <a:buFont typeface="Arial"/>
              <a:buNone/>
              <a:defRPr sz="2000" b="1" kern="1200">
                <a:solidFill>
                  <a:schemeClr val="tx1"/>
                </a:solidFill>
                <a:latin typeface="Gotham Medium Regular" charset="0"/>
                <a:ea typeface="Gotham Medium Regular" charset="0"/>
                <a:cs typeface="Gotham Medium Regular" charset="0"/>
              </a:defRPr>
            </a:lvl2pPr>
            <a:lvl3pPr marL="914400" indent="0" algn="l" defTabSz="914400" rtl="0" eaLnBrk="1" latinLnBrk="0" hangingPunct="1">
              <a:lnSpc>
                <a:spcPct val="90000"/>
              </a:lnSpc>
              <a:spcBef>
                <a:spcPts val="500"/>
              </a:spcBef>
              <a:buFont typeface="Arial"/>
              <a:buNone/>
              <a:defRPr sz="1800" b="1" kern="1200">
                <a:solidFill>
                  <a:schemeClr val="tx1"/>
                </a:solidFill>
                <a:latin typeface="Gotham Medium Regular" charset="0"/>
                <a:ea typeface="Gotham Medium Regular" charset="0"/>
                <a:cs typeface="Gotham Medium Regular" charset="0"/>
              </a:defRPr>
            </a:lvl3pPr>
            <a:lvl4pPr marL="1371600" indent="0" algn="l" defTabSz="914400" rtl="0" eaLnBrk="1" latinLnBrk="0" hangingPunct="1">
              <a:lnSpc>
                <a:spcPct val="90000"/>
              </a:lnSpc>
              <a:spcBef>
                <a:spcPts val="500"/>
              </a:spcBef>
              <a:buFont typeface="Arial"/>
              <a:buNone/>
              <a:defRPr sz="1600" b="1" kern="1200">
                <a:solidFill>
                  <a:schemeClr val="tx1"/>
                </a:solidFill>
                <a:latin typeface="Gotham Medium Regular" charset="0"/>
                <a:ea typeface="Gotham Medium Regular" charset="0"/>
                <a:cs typeface="Gotham Medium Regular" charset="0"/>
              </a:defRPr>
            </a:lvl4pPr>
            <a:lvl5pPr marL="1828800" indent="0" algn="l" defTabSz="914400" rtl="0" eaLnBrk="1" latinLnBrk="0" hangingPunct="1">
              <a:lnSpc>
                <a:spcPct val="90000"/>
              </a:lnSpc>
              <a:spcBef>
                <a:spcPts val="500"/>
              </a:spcBef>
              <a:buFont typeface="Arial"/>
              <a:buNone/>
              <a:defRPr sz="1600" b="1" kern="1200">
                <a:solidFill>
                  <a:schemeClr val="tx1"/>
                </a:solidFill>
                <a:latin typeface="Gotham Medium Regular" charset="0"/>
                <a:ea typeface="Gotham Medium Regular" charset="0"/>
                <a:cs typeface="Gotham Medium Regular" charset="0"/>
              </a:defRPr>
            </a:lvl5pPr>
            <a:lvl6pPr marL="22860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9pPr>
          </a:lstStyle>
          <a:p>
            <a:r>
              <a:rPr lang="de-CH" sz="2700" dirty="0">
                <a:latin typeface="+mn-lt"/>
                <a:ea typeface="+mj-ea"/>
                <a:cs typeface="Arial" charset="0"/>
              </a:rPr>
              <a:t>Green Tokens</a:t>
            </a:r>
          </a:p>
        </p:txBody>
      </p:sp>
    </p:spTree>
    <p:extLst>
      <p:ext uri="{BB962C8B-B14F-4D97-AF65-F5344CB8AC3E}">
        <p14:creationId xmlns:p14="http://schemas.microsoft.com/office/powerpoint/2010/main" val="1580437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fade">
                                      <p:cBhvr>
                                        <p:cTn id="13" dur="500"/>
                                        <p:tgtEl>
                                          <p:spTgt spid="11">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7">
                                            <p:txEl>
                                              <p:pRg st="0" end="0"/>
                                            </p:txEl>
                                          </p:spTgt>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7">
                                            <p:txEl>
                                              <p:pRg st="3" end="3"/>
                                            </p:txEl>
                                          </p:spTgt>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allAtOnce"/>
      <p:bldP spid="6" grpId="0" build="allAtOnce"/>
      <p:bldP spid="7" grpId="0" uiExpand="1" build="allAtOnce"/>
      <p:bldP spid="11" grpId="0" build="allAtOnce"/>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eck 4"/>
          <p:cNvSpPr/>
          <p:nvPr/>
        </p:nvSpPr>
        <p:spPr>
          <a:xfrm>
            <a:off x="962990" y="0"/>
            <a:ext cx="10266018" cy="769441"/>
          </a:xfrm>
          <a:prstGeom prst="rect">
            <a:avLst/>
          </a:prstGeom>
        </p:spPr>
        <p:txBody>
          <a:bodyPr wrap="square">
            <a:spAutoFit/>
          </a:bodyPr>
          <a:lstStyle/>
          <a:p>
            <a:pPr algn="ctr"/>
            <a:r>
              <a:rPr lang="de-DE" sz="4400" spc="300" dirty="0">
                <a:cs typeface="Arial" charset="0"/>
              </a:rPr>
              <a:t>Demo </a:t>
            </a:r>
            <a:r>
              <a:rPr lang="de-DE" sz="4400" spc="300" dirty="0" err="1">
                <a:cs typeface="Arial" charset="0"/>
              </a:rPr>
              <a:t>of</a:t>
            </a:r>
            <a:r>
              <a:rPr lang="de-DE" sz="4400" spc="300" dirty="0">
                <a:cs typeface="Arial" charset="0"/>
              </a:rPr>
              <a:t> </a:t>
            </a:r>
            <a:r>
              <a:rPr lang="de-DE" sz="4400" spc="300" dirty="0" err="1">
                <a:cs typeface="Arial" charset="0"/>
              </a:rPr>
              <a:t>our</a:t>
            </a:r>
            <a:r>
              <a:rPr lang="de-DE" sz="4400" spc="300" dirty="0">
                <a:cs typeface="Arial" charset="0"/>
              </a:rPr>
              <a:t> </a:t>
            </a:r>
            <a:r>
              <a:rPr lang="de-DE" sz="4400" spc="300" dirty="0" err="1">
                <a:cs typeface="Arial" charset="0"/>
              </a:rPr>
              <a:t>website</a:t>
            </a:r>
            <a:r>
              <a:rPr lang="de-DE" sz="4400" spc="300" dirty="0">
                <a:cs typeface="Arial" charset="0"/>
              </a:rPr>
              <a:t> Green Planet</a:t>
            </a:r>
          </a:p>
        </p:txBody>
      </p:sp>
      <p:pic>
        <p:nvPicPr>
          <p:cNvPr id="2" name="wwf-challenge-demo">
            <a:hlinkClick r:id="" action="ppaction://media"/>
            <a:extLst>
              <a:ext uri="{FF2B5EF4-FFF2-40B4-BE49-F238E27FC236}">
                <a16:creationId xmlns:a16="http://schemas.microsoft.com/office/drawing/2014/main" id="{D3326B39-3222-4FC1-B16D-BC57BEF194B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22061" y="0"/>
            <a:ext cx="9547877" cy="5967423"/>
          </a:xfrm>
          <a:prstGeom prst="rect">
            <a:avLst/>
          </a:prstGeom>
        </p:spPr>
      </p:pic>
    </p:spTree>
    <p:extLst>
      <p:ext uri="{BB962C8B-B14F-4D97-AF65-F5344CB8AC3E}">
        <p14:creationId xmlns:p14="http://schemas.microsoft.com/office/powerpoint/2010/main" val="1793154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9"/>
                                          </p:stCondLst>
                                        </p:cTn>
                                        <p:tgtEl>
                                          <p:spTgt spid="5">
                                            <p:txEl>
                                              <p:pRg st="0" end="0"/>
                                            </p:txEl>
                                          </p:spTgt>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9"/>
                                          </p:stCondLst>
                                        </p:cTn>
                                        <p:tgtEl>
                                          <p:spTgt spid="2"/>
                                        </p:tgtEl>
                                        <p:attrNameLst>
                                          <p:attrName>style.visibility</p:attrName>
                                        </p:attrNameLst>
                                      </p:cBhvr>
                                      <p:to>
                                        <p:strVal val="visible"/>
                                      </p:to>
                                    </p:set>
                                  </p:childTnLst>
                                </p:cTn>
                              </p:par>
                              <p:par>
                                <p:cTn id="9" presetID="1" presetClass="mediacall" presetSubtype="0" fill="hold" nodeType="withEffect">
                                  <p:stCondLst>
                                    <p:cond delay="0"/>
                                  </p:stCondLst>
                                  <p:childTnLst>
                                    <p:cmd type="call" cmd="playFrom(0.0)">
                                      <p:cBhvr>
                                        <p:cTn id="10" dur="13094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childTnLst>
        </p:cTn>
      </p:par>
    </p:tnLst>
    <p:bldLst>
      <p:bldP spid="5" grpId="0" build="allAtOnce"/>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platzhalter 14">
            <a:extLst>
              <a:ext uri="{FF2B5EF4-FFF2-40B4-BE49-F238E27FC236}">
                <a16:creationId xmlns:a16="http://schemas.microsoft.com/office/drawing/2014/main" id="{142F0412-EB39-440A-B0AE-32E9BEF46DA8}"/>
              </a:ext>
            </a:extLst>
          </p:cNvPr>
          <p:cNvSpPr>
            <a:spLocks noGrp="1"/>
          </p:cNvSpPr>
          <p:nvPr>
            <p:ph type="body" idx="1"/>
          </p:nvPr>
        </p:nvSpPr>
        <p:spPr>
          <a:xfrm>
            <a:off x="716416" y="399937"/>
            <a:ext cx="5157787" cy="823912"/>
          </a:xfrm>
        </p:spPr>
        <p:txBody>
          <a:bodyPr/>
          <a:lstStyle/>
          <a:p>
            <a:pPr>
              <a:lnSpc>
                <a:spcPct val="80000"/>
              </a:lnSpc>
            </a:pPr>
            <a:r>
              <a:rPr lang="de-CH" sz="2500" dirty="0">
                <a:latin typeface="+mn-lt"/>
                <a:ea typeface="+mj-ea"/>
                <a:cs typeface="Arial" charset="0"/>
              </a:rPr>
              <a:t>Further </a:t>
            </a:r>
            <a:r>
              <a:rPr lang="de-CH" sz="2500" dirty="0" err="1">
                <a:latin typeface="+mn-lt"/>
                <a:ea typeface="+mj-ea"/>
                <a:cs typeface="Arial" charset="0"/>
              </a:rPr>
              <a:t>work</a:t>
            </a:r>
            <a:endParaRPr lang="de-CH" sz="2500" dirty="0">
              <a:latin typeface="+mn-lt"/>
              <a:ea typeface="+mj-ea"/>
              <a:cs typeface="Arial" charset="0"/>
            </a:endParaRPr>
          </a:p>
        </p:txBody>
      </p:sp>
      <p:sp>
        <p:nvSpPr>
          <p:cNvPr id="16" name="Inhaltsplatzhalter 15">
            <a:extLst>
              <a:ext uri="{FF2B5EF4-FFF2-40B4-BE49-F238E27FC236}">
                <a16:creationId xmlns:a16="http://schemas.microsoft.com/office/drawing/2014/main" id="{B5B8838E-62D2-458B-9D0A-8E23907AB3FD}"/>
              </a:ext>
            </a:extLst>
          </p:cNvPr>
          <p:cNvSpPr>
            <a:spLocks noGrp="1"/>
          </p:cNvSpPr>
          <p:nvPr>
            <p:ph sz="half" idx="2"/>
          </p:nvPr>
        </p:nvSpPr>
        <p:spPr>
          <a:xfrm>
            <a:off x="716416" y="1320799"/>
            <a:ext cx="5157787" cy="3587637"/>
          </a:xfrm>
        </p:spPr>
        <p:txBody>
          <a:bodyPr>
            <a:normAutofit fontScale="92500"/>
          </a:bodyPr>
          <a:lstStyle/>
          <a:p>
            <a:r>
              <a:rPr lang="de-CH" dirty="0">
                <a:latin typeface="+mn-lt"/>
                <a:ea typeface="+mj-ea"/>
                <a:cs typeface="Arial" charset="0"/>
              </a:rPr>
              <a:t>fully </a:t>
            </a:r>
            <a:r>
              <a:rPr lang="de-CH" dirty="0" err="1">
                <a:latin typeface="+mn-lt"/>
                <a:ea typeface="+mj-ea"/>
                <a:cs typeface="Arial" charset="0"/>
              </a:rPr>
              <a:t>integrate</a:t>
            </a:r>
            <a:r>
              <a:rPr lang="de-CH" dirty="0">
                <a:latin typeface="+mn-lt"/>
                <a:ea typeface="+mj-ea"/>
                <a:cs typeface="Arial" charset="0"/>
              </a:rPr>
              <a:t> </a:t>
            </a:r>
            <a:r>
              <a:rPr lang="de-CH" dirty="0" err="1">
                <a:latin typeface="+mn-lt"/>
                <a:ea typeface="+mj-ea"/>
                <a:cs typeface="Arial" charset="0"/>
              </a:rPr>
              <a:t>the</a:t>
            </a:r>
            <a:r>
              <a:rPr lang="de-CH" dirty="0">
                <a:latin typeface="+mn-lt"/>
                <a:ea typeface="+mj-ea"/>
                <a:cs typeface="Arial" charset="0"/>
              </a:rPr>
              <a:t> </a:t>
            </a:r>
            <a:r>
              <a:rPr lang="de-CH" dirty="0" err="1">
                <a:latin typeface="+mn-lt"/>
                <a:ea typeface="+mj-ea"/>
                <a:cs typeface="Arial" charset="0"/>
              </a:rPr>
              <a:t>voting</a:t>
            </a:r>
            <a:r>
              <a:rPr lang="de-CH" dirty="0">
                <a:latin typeface="+mn-lt"/>
                <a:ea typeface="+mj-ea"/>
                <a:cs typeface="Arial" charset="0"/>
              </a:rPr>
              <a:t> </a:t>
            </a:r>
            <a:r>
              <a:rPr lang="de-CH" dirty="0" err="1">
                <a:latin typeface="+mn-lt"/>
                <a:ea typeface="+mj-ea"/>
                <a:cs typeface="Arial" charset="0"/>
              </a:rPr>
              <a:t>system</a:t>
            </a:r>
            <a:r>
              <a:rPr lang="de-CH" dirty="0">
                <a:latin typeface="+mn-lt"/>
                <a:ea typeface="+mj-ea"/>
                <a:cs typeface="Arial" charset="0"/>
              </a:rPr>
              <a:t> </a:t>
            </a:r>
            <a:r>
              <a:rPr lang="de-CH" dirty="0" err="1">
                <a:latin typeface="+mn-lt"/>
                <a:ea typeface="+mj-ea"/>
                <a:cs typeface="Arial" charset="0"/>
              </a:rPr>
              <a:t>into</a:t>
            </a:r>
            <a:r>
              <a:rPr lang="de-CH" dirty="0">
                <a:latin typeface="+mn-lt"/>
                <a:ea typeface="+mj-ea"/>
                <a:cs typeface="Arial" charset="0"/>
              </a:rPr>
              <a:t> </a:t>
            </a:r>
            <a:r>
              <a:rPr lang="de-CH" dirty="0" err="1">
                <a:latin typeface="+mn-lt"/>
                <a:ea typeface="+mj-ea"/>
                <a:cs typeface="Arial" charset="0"/>
              </a:rPr>
              <a:t>blockchain</a:t>
            </a:r>
            <a:endParaRPr lang="de-CH" dirty="0">
              <a:latin typeface="+mn-lt"/>
              <a:ea typeface="+mj-ea"/>
              <a:cs typeface="Arial" charset="0"/>
            </a:endParaRPr>
          </a:p>
          <a:p>
            <a:r>
              <a:rPr lang="de-CH" dirty="0" err="1">
                <a:latin typeface="+mn-lt"/>
                <a:ea typeface="+mj-ea"/>
                <a:cs typeface="Arial" charset="0"/>
              </a:rPr>
              <a:t>automated</a:t>
            </a:r>
            <a:r>
              <a:rPr lang="de-CH" dirty="0">
                <a:latin typeface="+mn-lt"/>
                <a:ea typeface="+mj-ea"/>
                <a:cs typeface="Arial" charset="0"/>
              </a:rPr>
              <a:t> </a:t>
            </a:r>
            <a:r>
              <a:rPr lang="de-CH" dirty="0" err="1">
                <a:latin typeface="+mn-lt"/>
                <a:ea typeface="+mj-ea"/>
                <a:cs typeface="Arial" charset="0"/>
              </a:rPr>
              <a:t>data</a:t>
            </a:r>
            <a:r>
              <a:rPr lang="de-CH" dirty="0">
                <a:latin typeface="+mn-lt"/>
                <a:ea typeface="+mj-ea"/>
                <a:cs typeface="Arial" charset="0"/>
              </a:rPr>
              <a:t> </a:t>
            </a:r>
            <a:r>
              <a:rPr lang="de-CH" dirty="0" err="1">
                <a:latin typeface="+mn-lt"/>
                <a:ea typeface="+mj-ea"/>
                <a:cs typeface="Arial" charset="0"/>
              </a:rPr>
              <a:t>validation</a:t>
            </a:r>
            <a:endParaRPr lang="de-CH" dirty="0">
              <a:latin typeface="+mn-lt"/>
              <a:ea typeface="+mj-ea"/>
              <a:cs typeface="Arial" charset="0"/>
            </a:endParaRPr>
          </a:p>
          <a:p>
            <a:endParaRPr lang="de-CH" dirty="0"/>
          </a:p>
          <a:p>
            <a:endParaRPr lang="de-CH" dirty="0"/>
          </a:p>
          <a:p>
            <a:endParaRPr lang="de-CH" dirty="0"/>
          </a:p>
          <a:p>
            <a:endParaRPr lang="de-CH" dirty="0"/>
          </a:p>
          <a:p>
            <a:endParaRPr lang="de-CH" dirty="0"/>
          </a:p>
          <a:p>
            <a:endParaRPr lang="de-CH" dirty="0"/>
          </a:p>
          <a:p>
            <a:endParaRPr lang="de-CH" dirty="0"/>
          </a:p>
          <a:p>
            <a:endParaRPr lang="de-CH" dirty="0"/>
          </a:p>
        </p:txBody>
      </p:sp>
      <p:sp>
        <p:nvSpPr>
          <p:cNvPr id="17" name="Textplatzhalter 16">
            <a:extLst>
              <a:ext uri="{FF2B5EF4-FFF2-40B4-BE49-F238E27FC236}">
                <a16:creationId xmlns:a16="http://schemas.microsoft.com/office/drawing/2014/main" id="{DAC7773E-A061-469B-829A-E3C801075D4F}"/>
              </a:ext>
            </a:extLst>
          </p:cNvPr>
          <p:cNvSpPr>
            <a:spLocks noGrp="1"/>
          </p:cNvSpPr>
          <p:nvPr>
            <p:ph type="body" sz="quarter" idx="3"/>
          </p:nvPr>
        </p:nvSpPr>
        <p:spPr>
          <a:xfrm>
            <a:off x="6048828" y="399937"/>
            <a:ext cx="5183188" cy="823912"/>
          </a:xfrm>
        </p:spPr>
        <p:txBody>
          <a:bodyPr/>
          <a:lstStyle/>
          <a:p>
            <a:pPr>
              <a:lnSpc>
                <a:spcPct val="80000"/>
              </a:lnSpc>
            </a:pPr>
            <a:r>
              <a:rPr lang="de-CH" sz="2500" dirty="0" err="1">
                <a:latin typeface="+mn-lt"/>
                <a:ea typeface="+mj-ea"/>
                <a:cs typeface="Arial" charset="0"/>
              </a:rPr>
              <a:t>Chances</a:t>
            </a:r>
            <a:endParaRPr lang="de-CH" sz="2500" dirty="0">
              <a:latin typeface="+mn-lt"/>
              <a:ea typeface="+mj-ea"/>
              <a:cs typeface="Arial" charset="0"/>
            </a:endParaRPr>
          </a:p>
        </p:txBody>
      </p:sp>
      <p:sp>
        <p:nvSpPr>
          <p:cNvPr id="18" name="Inhaltsplatzhalter 17">
            <a:extLst>
              <a:ext uri="{FF2B5EF4-FFF2-40B4-BE49-F238E27FC236}">
                <a16:creationId xmlns:a16="http://schemas.microsoft.com/office/drawing/2014/main" id="{AD213DA5-20D9-4880-A0FA-CA208222980F}"/>
              </a:ext>
            </a:extLst>
          </p:cNvPr>
          <p:cNvSpPr>
            <a:spLocks noGrp="1"/>
          </p:cNvSpPr>
          <p:nvPr>
            <p:ph sz="quarter" idx="4"/>
          </p:nvPr>
        </p:nvSpPr>
        <p:spPr>
          <a:xfrm>
            <a:off x="6048828" y="1223849"/>
            <a:ext cx="5183188" cy="3684588"/>
          </a:xfrm>
        </p:spPr>
        <p:txBody>
          <a:bodyPr>
            <a:normAutofit fontScale="92500"/>
          </a:bodyPr>
          <a:lstStyle/>
          <a:p>
            <a:pPr>
              <a:lnSpc>
                <a:spcPct val="100000"/>
              </a:lnSpc>
            </a:pPr>
            <a:r>
              <a:rPr lang="de-CH" dirty="0">
                <a:latin typeface="+mn-lt"/>
                <a:ea typeface="+mj-ea"/>
                <a:cs typeface="Arial" charset="0"/>
              </a:rPr>
              <a:t>Website </a:t>
            </a:r>
            <a:r>
              <a:rPr lang="de-CH" dirty="0" err="1">
                <a:latin typeface="+mn-lt"/>
                <a:ea typeface="+mj-ea"/>
                <a:cs typeface="Arial" charset="0"/>
              </a:rPr>
              <a:t>is</a:t>
            </a:r>
            <a:r>
              <a:rPr lang="de-CH" dirty="0">
                <a:latin typeface="+mn-lt"/>
                <a:ea typeface="+mj-ea"/>
                <a:cs typeface="Arial" charset="0"/>
              </a:rPr>
              <a:t> </a:t>
            </a:r>
            <a:r>
              <a:rPr lang="de-CH" dirty="0" err="1">
                <a:latin typeface="+mn-lt"/>
                <a:ea typeface="+mj-ea"/>
                <a:cs typeface="Arial" charset="0"/>
              </a:rPr>
              <a:t>scalable</a:t>
            </a:r>
            <a:r>
              <a:rPr lang="de-CH" dirty="0">
                <a:latin typeface="+mn-lt"/>
                <a:ea typeface="+mj-ea"/>
                <a:cs typeface="Arial" charset="0"/>
              </a:rPr>
              <a:t> </a:t>
            </a:r>
            <a:r>
              <a:rPr lang="de-CH" dirty="0" err="1">
                <a:latin typeface="+mn-lt"/>
                <a:ea typeface="+mj-ea"/>
                <a:cs typeface="Arial" charset="0"/>
              </a:rPr>
              <a:t>to</a:t>
            </a:r>
            <a:r>
              <a:rPr lang="de-CH" dirty="0">
                <a:latin typeface="+mn-lt"/>
                <a:ea typeface="+mj-ea"/>
                <a:cs typeface="Arial" charset="0"/>
              </a:rPr>
              <a:t> </a:t>
            </a:r>
            <a:r>
              <a:rPr lang="de-CH" dirty="0" err="1">
                <a:latin typeface="+mn-lt"/>
                <a:ea typeface="+mj-ea"/>
                <a:cs typeface="Arial" charset="0"/>
              </a:rPr>
              <a:t>other</a:t>
            </a:r>
            <a:r>
              <a:rPr lang="de-CH" dirty="0">
                <a:latin typeface="+mn-lt"/>
                <a:ea typeface="+mj-ea"/>
                <a:cs typeface="Arial" charset="0"/>
              </a:rPr>
              <a:t> </a:t>
            </a:r>
            <a:r>
              <a:rPr lang="de-CH" dirty="0" err="1">
                <a:latin typeface="+mn-lt"/>
                <a:ea typeface="+mj-ea"/>
                <a:cs typeface="Arial" charset="0"/>
              </a:rPr>
              <a:t>projects</a:t>
            </a:r>
            <a:endParaRPr lang="de-CH" dirty="0">
              <a:latin typeface="+mn-lt"/>
              <a:ea typeface="+mj-ea"/>
              <a:cs typeface="Arial" charset="0"/>
            </a:endParaRPr>
          </a:p>
          <a:p>
            <a:pPr>
              <a:lnSpc>
                <a:spcPct val="100000"/>
              </a:lnSpc>
            </a:pPr>
            <a:r>
              <a:rPr lang="de-CH" dirty="0">
                <a:latin typeface="+mn-lt"/>
                <a:ea typeface="+mj-ea"/>
                <a:cs typeface="Arial" charset="0"/>
              </a:rPr>
              <a:t>Multiple </a:t>
            </a:r>
            <a:r>
              <a:rPr lang="de-CH" dirty="0" err="1">
                <a:latin typeface="+mn-lt"/>
                <a:ea typeface="+mj-ea"/>
                <a:cs typeface="Arial" charset="0"/>
              </a:rPr>
              <a:t>validation</a:t>
            </a:r>
            <a:r>
              <a:rPr lang="de-CH" dirty="0">
                <a:latin typeface="+mn-lt"/>
                <a:ea typeface="+mj-ea"/>
                <a:cs typeface="Arial" charset="0"/>
              </a:rPr>
              <a:t> </a:t>
            </a:r>
            <a:r>
              <a:rPr lang="de-CH" dirty="0" err="1">
                <a:latin typeface="+mn-lt"/>
                <a:ea typeface="+mj-ea"/>
                <a:cs typeface="Arial" charset="0"/>
              </a:rPr>
              <a:t>of</a:t>
            </a:r>
            <a:r>
              <a:rPr lang="de-CH" dirty="0">
                <a:latin typeface="+mn-lt"/>
                <a:ea typeface="+mj-ea"/>
                <a:cs typeface="Arial" charset="0"/>
              </a:rPr>
              <a:t> </a:t>
            </a:r>
            <a:r>
              <a:rPr lang="de-CH" dirty="0" err="1">
                <a:latin typeface="+mn-lt"/>
                <a:ea typeface="+mj-ea"/>
                <a:cs typeface="Arial" charset="0"/>
              </a:rPr>
              <a:t>activities</a:t>
            </a:r>
            <a:r>
              <a:rPr lang="de-CH" dirty="0">
                <a:latin typeface="+mn-lt"/>
                <a:ea typeface="+mj-ea"/>
                <a:cs typeface="Arial" charset="0"/>
              </a:rPr>
              <a:t> </a:t>
            </a:r>
            <a:r>
              <a:rPr lang="de-CH" dirty="0" err="1">
                <a:latin typeface="+mn-lt"/>
                <a:ea typeface="+mj-ea"/>
                <a:cs typeface="Arial" charset="0"/>
              </a:rPr>
              <a:t>by</a:t>
            </a:r>
            <a:r>
              <a:rPr lang="de-CH" dirty="0">
                <a:latin typeface="+mn-lt"/>
                <a:ea typeface="+mj-ea"/>
                <a:cs typeface="Arial" charset="0"/>
              </a:rPr>
              <a:t> </a:t>
            </a:r>
            <a:r>
              <a:rPr lang="de-CH" dirty="0" err="1">
                <a:latin typeface="+mn-lt"/>
                <a:ea typeface="+mj-ea"/>
                <a:cs typeface="Arial" charset="0"/>
              </a:rPr>
              <a:t>randomly</a:t>
            </a:r>
            <a:r>
              <a:rPr lang="de-CH" dirty="0">
                <a:latin typeface="+mn-lt"/>
                <a:ea typeface="+mj-ea"/>
                <a:cs typeface="Arial" charset="0"/>
              </a:rPr>
              <a:t> </a:t>
            </a:r>
            <a:r>
              <a:rPr lang="de-CH" dirty="0" err="1">
                <a:latin typeface="+mn-lt"/>
                <a:ea typeface="+mj-ea"/>
                <a:cs typeface="Arial" charset="0"/>
              </a:rPr>
              <a:t>picked</a:t>
            </a:r>
            <a:r>
              <a:rPr lang="de-CH" dirty="0">
                <a:latin typeface="+mn-lt"/>
                <a:ea typeface="+mj-ea"/>
                <a:cs typeface="Arial" charset="0"/>
              </a:rPr>
              <a:t> </a:t>
            </a:r>
            <a:r>
              <a:rPr lang="de-CH" dirty="0" err="1">
                <a:latin typeface="+mn-lt"/>
                <a:ea typeface="+mj-ea"/>
                <a:cs typeface="Arial" charset="0"/>
              </a:rPr>
              <a:t>people</a:t>
            </a:r>
            <a:r>
              <a:rPr lang="de-CH" dirty="0">
                <a:latin typeface="+mn-lt"/>
                <a:ea typeface="+mj-ea"/>
                <a:cs typeface="Arial" charset="0"/>
              </a:rPr>
              <a:t> </a:t>
            </a:r>
            <a:r>
              <a:rPr lang="de-CH" dirty="0" err="1">
                <a:latin typeface="+mn-lt"/>
                <a:ea typeface="+mj-ea"/>
                <a:cs typeface="Arial" charset="0"/>
              </a:rPr>
              <a:t>from</a:t>
            </a:r>
            <a:r>
              <a:rPr lang="de-CH" dirty="0">
                <a:latin typeface="+mn-lt"/>
                <a:ea typeface="+mj-ea"/>
                <a:cs typeface="Arial" charset="0"/>
              </a:rPr>
              <a:t> </a:t>
            </a:r>
            <a:r>
              <a:rPr lang="de-CH" dirty="0" err="1">
                <a:latin typeface="+mn-lt"/>
                <a:ea typeface="+mj-ea"/>
                <a:cs typeface="Arial" charset="0"/>
              </a:rPr>
              <a:t>other</a:t>
            </a:r>
            <a:r>
              <a:rPr lang="de-CH" dirty="0">
                <a:latin typeface="+mn-lt"/>
                <a:ea typeface="+mj-ea"/>
                <a:cs typeface="Arial" charset="0"/>
              </a:rPr>
              <a:t> </a:t>
            </a:r>
            <a:r>
              <a:rPr lang="de-CH" dirty="0" err="1">
                <a:latin typeface="+mn-lt"/>
                <a:ea typeface="+mj-ea"/>
                <a:cs typeface="Arial" charset="0"/>
              </a:rPr>
              <a:t>projects</a:t>
            </a:r>
            <a:r>
              <a:rPr lang="de-CH" dirty="0">
                <a:latin typeface="+mn-lt"/>
                <a:ea typeface="+mj-ea"/>
                <a:cs typeface="Arial" charset="0"/>
              </a:rPr>
              <a:t> </a:t>
            </a:r>
            <a:r>
              <a:rPr lang="de-CH" dirty="0" err="1">
                <a:latin typeface="+mn-lt"/>
                <a:ea typeface="+mj-ea"/>
                <a:cs typeface="Arial" charset="0"/>
              </a:rPr>
              <a:t>as</a:t>
            </a:r>
            <a:r>
              <a:rPr lang="de-CH" dirty="0">
                <a:latin typeface="+mn-lt"/>
                <a:ea typeface="+mj-ea"/>
                <a:cs typeface="Arial" charset="0"/>
              </a:rPr>
              <a:t> an </a:t>
            </a:r>
            <a:r>
              <a:rPr lang="de-CH" dirty="0" err="1">
                <a:latin typeface="+mn-lt"/>
                <a:ea typeface="+mj-ea"/>
                <a:cs typeface="Arial" charset="0"/>
              </a:rPr>
              <a:t>activity</a:t>
            </a:r>
            <a:endParaRPr lang="de-CH" dirty="0">
              <a:latin typeface="+mn-lt"/>
              <a:ea typeface="+mj-ea"/>
              <a:cs typeface="Arial" charset="0"/>
            </a:endParaRPr>
          </a:p>
          <a:p>
            <a:pPr>
              <a:lnSpc>
                <a:spcPct val="100000"/>
              </a:lnSpc>
            </a:pPr>
            <a:r>
              <a:rPr lang="de-CH" dirty="0" err="1">
                <a:latin typeface="+mn-lt"/>
                <a:ea typeface="+mj-ea"/>
                <a:cs typeface="Arial" charset="0"/>
              </a:rPr>
              <a:t>by</a:t>
            </a:r>
            <a:r>
              <a:rPr lang="de-CH" dirty="0">
                <a:latin typeface="+mn-lt"/>
                <a:ea typeface="+mj-ea"/>
                <a:cs typeface="Arial" charset="0"/>
              </a:rPr>
              <a:t> </a:t>
            </a:r>
            <a:r>
              <a:rPr lang="de-CH" dirty="0" err="1">
                <a:latin typeface="+mn-lt"/>
                <a:ea typeface="+mj-ea"/>
                <a:cs typeface="Arial" charset="0"/>
              </a:rPr>
              <a:t>developing</a:t>
            </a:r>
            <a:r>
              <a:rPr lang="de-CH" dirty="0">
                <a:latin typeface="+mn-lt"/>
                <a:ea typeface="+mj-ea"/>
                <a:cs typeface="Arial" charset="0"/>
              </a:rPr>
              <a:t> </a:t>
            </a:r>
            <a:r>
              <a:rPr lang="de-CH" dirty="0" err="1">
                <a:latin typeface="+mn-lt"/>
                <a:ea typeface="+mj-ea"/>
                <a:cs typeface="Arial" charset="0"/>
              </a:rPr>
              <a:t>technology</a:t>
            </a:r>
            <a:r>
              <a:rPr lang="de-CH" dirty="0">
                <a:latin typeface="+mn-lt"/>
                <a:ea typeface="+mj-ea"/>
                <a:cs typeface="Arial" charset="0"/>
              </a:rPr>
              <a:t> </a:t>
            </a:r>
            <a:r>
              <a:rPr lang="de-CH" dirty="0" err="1">
                <a:latin typeface="+mn-lt"/>
                <a:ea typeface="+mj-ea"/>
                <a:cs typeface="Arial" charset="0"/>
              </a:rPr>
              <a:t>even</a:t>
            </a:r>
            <a:r>
              <a:rPr lang="de-CH" dirty="0">
                <a:latin typeface="+mn-lt"/>
                <a:ea typeface="+mj-ea"/>
                <a:cs typeface="Arial" charset="0"/>
              </a:rPr>
              <a:t> </a:t>
            </a:r>
            <a:r>
              <a:rPr lang="de-CH" dirty="0" err="1">
                <a:latin typeface="+mn-lt"/>
                <a:ea typeface="+mj-ea"/>
                <a:cs typeface="Arial" charset="0"/>
              </a:rPr>
              <a:t>further</a:t>
            </a:r>
            <a:r>
              <a:rPr lang="de-CH" dirty="0">
                <a:latin typeface="+mn-lt"/>
                <a:ea typeface="+mj-ea"/>
                <a:cs typeface="Arial" charset="0"/>
              </a:rPr>
              <a:t>, </a:t>
            </a:r>
            <a:r>
              <a:rPr lang="de-CH" dirty="0" err="1">
                <a:latin typeface="+mn-lt"/>
                <a:ea typeface="+mj-ea"/>
                <a:cs typeface="Arial" charset="0"/>
              </a:rPr>
              <a:t>new</a:t>
            </a:r>
            <a:r>
              <a:rPr lang="de-CH" dirty="0">
                <a:latin typeface="+mn-lt"/>
                <a:ea typeface="+mj-ea"/>
                <a:cs typeface="Arial" charset="0"/>
              </a:rPr>
              <a:t>/smarter </a:t>
            </a:r>
            <a:r>
              <a:rPr lang="de-CH" dirty="0" err="1">
                <a:latin typeface="+mn-lt"/>
                <a:ea typeface="+mj-ea"/>
                <a:cs typeface="Arial" charset="0"/>
              </a:rPr>
              <a:t>sensors</a:t>
            </a:r>
            <a:r>
              <a:rPr lang="de-CH" dirty="0">
                <a:latin typeface="+mn-lt"/>
                <a:ea typeface="+mj-ea"/>
                <a:cs typeface="Arial" charset="0"/>
              </a:rPr>
              <a:t> </a:t>
            </a:r>
            <a:r>
              <a:rPr lang="de-CH" dirty="0" err="1">
                <a:latin typeface="+mn-lt"/>
                <a:ea typeface="+mj-ea"/>
                <a:cs typeface="Arial" charset="0"/>
              </a:rPr>
              <a:t>can</a:t>
            </a:r>
            <a:r>
              <a:rPr lang="de-CH" dirty="0">
                <a:latin typeface="+mn-lt"/>
                <a:ea typeface="+mj-ea"/>
                <a:cs typeface="Arial" charset="0"/>
              </a:rPr>
              <a:t> </a:t>
            </a:r>
            <a:r>
              <a:rPr lang="de-CH" dirty="0" err="1">
                <a:latin typeface="+mn-lt"/>
                <a:ea typeface="+mj-ea"/>
                <a:cs typeface="Arial" charset="0"/>
              </a:rPr>
              <a:t>emerge</a:t>
            </a:r>
            <a:r>
              <a:rPr lang="de-CH" dirty="0">
                <a:latin typeface="+mn-lt"/>
                <a:ea typeface="+mj-ea"/>
                <a:cs typeface="Arial" charset="0"/>
              </a:rPr>
              <a:t> (</a:t>
            </a:r>
            <a:r>
              <a:rPr lang="de-CH" dirty="0" err="1">
                <a:latin typeface="+mn-lt"/>
                <a:ea typeface="+mj-ea"/>
                <a:cs typeface="Arial" charset="0"/>
              </a:rPr>
              <a:t>drones</a:t>
            </a:r>
            <a:r>
              <a:rPr lang="de-CH" dirty="0">
                <a:latin typeface="+mn-lt"/>
                <a:ea typeface="+mj-ea"/>
                <a:cs typeface="Arial" charset="0"/>
              </a:rPr>
              <a:t> &amp; </a:t>
            </a:r>
            <a:r>
              <a:rPr lang="de-CH" dirty="0" err="1">
                <a:latin typeface="+mn-lt"/>
                <a:ea typeface="+mj-ea"/>
                <a:cs typeface="Arial" charset="0"/>
              </a:rPr>
              <a:t>heat</a:t>
            </a:r>
            <a:r>
              <a:rPr lang="de-CH" dirty="0">
                <a:latin typeface="+mn-lt"/>
                <a:ea typeface="+mj-ea"/>
                <a:cs typeface="Arial" charset="0"/>
              </a:rPr>
              <a:t> </a:t>
            </a:r>
            <a:r>
              <a:rPr lang="de-CH" dirty="0" err="1">
                <a:latin typeface="+mn-lt"/>
                <a:ea typeface="+mj-ea"/>
                <a:cs typeface="Arial" charset="0"/>
              </a:rPr>
              <a:t>cameras</a:t>
            </a:r>
            <a:r>
              <a:rPr lang="de-CH" dirty="0">
                <a:latin typeface="+mn-lt"/>
                <a:ea typeface="+mj-ea"/>
                <a:cs typeface="Arial" charset="0"/>
              </a:rPr>
              <a:t>)</a:t>
            </a:r>
          </a:p>
          <a:p>
            <a:endParaRPr lang="de-CH" dirty="0"/>
          </a:p>
          <a:p>
            <a:endParaRPr lang="de-CH" dirty="0"/>
          </a:p>
          <a:p>
            <a:endParaRPr lang="de-CH" dirty="0"/>
          </a:p>
        </p:txBody>
      </p:sp>
    </p:spTree>
    <p:extLst>
      <p:ext uri="{BB962C8B-B14F-4D97-AF65-F5344CB8AC3E}">
        <p14:creationId xmlns:p14="http://schemas.microsoft.com/office/powerpoint/2010/main" val="173405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allAtOnce"/>
      <p:bldP spid="18" grpId="0" build="allAtOnce"/>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141</Words>
  <Application>Microsoft Office PowerPoint</Application>
  <PresentationFormat>Breitbild</PresentationFormat>
  <Paragraphs>31</Paragraphs>
  <Slides>5</Slides>
  <Notes>5</Notes>
  <HiddenSlides>0</HiddenSlides>
  <MMClips>1</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5</vt:i4>
      </vt:variant>
    </vt:vector>
  </HeadingPairs>
  <TitlesOfParts>
    <vt:vector size="10" baseType="lpstr">
      <vt:lpstr>Arial</vt:lpstr>
      <vt:lpstr>Calibri</vt:lpstr>
      <vt:lpstr>Calibri Light</vt:lpstr>
      <vt:lpstr>Gotham Medium Regular</vt:lpstr>
      <vt:lpstr>Office Theme</vt:lpstr>
      <vt:lpstr>TheBi$$0N7 Conept With help of the locals close to the Carpathiens we try to keep the variety of the fauna in this area constant.   Members: Saahiti Prayaga, Antonia Mateescu, Vlad Niculescu, Luca Näf, Jonas Heim, Julian Colle, Johan Böni   Challenge: Bisons Tokens  …</vt:lpstr>
      <vt:lpstr>Our platform Green planet is revolutionizing the maintenance of our fauna in the wilderness. Through activities of the locals they get rewarded with an amount of Green tokens and Community tokens.         </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Thanks to the BIOTS 2018 partners, sponsors, affiliates,  and friends!</dc:title>
  <dc:creator>Microsoft Office User</dc:creator>
  <cp:lastModifiedBy>Jonas H</cp:lastModifiedBy>
  <cp:revision>65</cp:revision>
  <dcterms:created xsi:type="dcterms:W3CDTF">2018-02-07T14:29:00Z</dcterms:created>
  <dcterms:modified xsi:type="dcterms:W3CDTF">2019-02-15T07:35:14Z</dcterms:modified>
</cp:coreProperties>
</file>

<file path=docProps/thumbnail.jpeg>
</file>